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86" r:id="rId4"/>
    <p:sldId id="257" r:id="rId5"/>
    <p:sldId id="277" r:id="rId6"/>
    <p:sldId id="271" r:id="rId7"/>
    <p:sldId id="261" r:id="rId8"/>
    <p:sldId id="266" r:id="rId9"/>
    <p:sldId id="262" r:id="rId10"/>
    <p:sldId id="263" r:id="rId11"/>
    <p:sldId id="280" r:id="rId12"/>
    <p:sldId id="269" r:id="rId13"/>
    <p:sldId id="282" r:id="rId14"/>
    <p:sldId id="264" r:id="rId15"/>
    <p:sldId id="284" r:id="rId16"/>
    <p:sldId id="28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7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44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10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46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6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1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46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51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4B90-5F3D-4E50-A2ED-FAC59CAA5D3F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3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post@gelderland.nl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hyperlink" Target="http://www.wameldreumelheerewaarden.n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5"/>
          <a:stretch/>
        </p:blipFill>
        <p:spPr>
          <a:xfrm>
            <a:off x="-27618" y="1819921"/>
            <a:ext cx="9171618" cy="43525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916761" y="1260049"/>
            <a:ext cx="427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WELKOM</a:t>
            </a:r>
            <a:endParaRPr lang="nl-NL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020272" y="118804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OOIBOS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/>
          <a:stretch/>
        </p:blipFill>
        <p:spPr>
          <a:xfrm>
            <a:off x="0" y="1849461"/>
            <a:ext cx="9144000" cy="500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274104" y="1188041"/>
            <a:ext cx="48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MAAIVELD VERLAGEN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r="19105"/>
          <a:stretch/>
        </p:blipFill>
        <p:spPr>
          <a:xfrm>
            <a:off x="0" y="1849460"/>
            <a:ext cx="9144000" cy="50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67544" y="1916832"/>
            <a:ext cx="4392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tx2"/>
                </a:solidFill>
              </a:rPr>
              <a:t>Bijvoorbeeld: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Kwel </a:t>
            </a:r>
            <a:r>
              <a:rPr lang="nl-NL" sz="2000" dirty="0">
                <a:solidFill>
                  <a:schemeClr val="tx2"/>
                </a:solidFill>
              </a:rPr>
              <a:t>en </a:t>
            </a:r>
            <a:r>
              <a:rPr lang="nl-NL" sz="2000" dirty="0" smtClean="0">
                <a:solidFill>
                  <a:schemeClr val="tx2"/>
                </a:solidFill>
              </a:rPr>
              <a:t>grondwaterstand</a:t>
            </a:r>
            <a:endParaRPr lang="nl-NL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Natuur </a:t>
            </a:r>
            <a:r>
              <a:rPr lang="nl-NL" sz="2000" dirty="0">
                <a:solidFill>
                  <a:schemeClr val="tx2"/>
                </a:solidFill>
              </a:rPr>
              <a:t>(</a:t>
            </a:r>
            <a:r>
              <a:rPr lang="nl-NL" sz="2000" dirty="0" smtClean="0">
                <a:solidFill>
                  <a:schemeClr val="tx2"/>
                </a:solidFill>
              </a:rPr>
              <a:t>leefgebied </a:t>
            </a:r>
            <a:r>
              <a:rPr lang="nl-NL" sz="2000" dirty="0">
                <a:solidFill>
                  <a:schemeClr val="tx2"/>
                </a:solidFill>
              </a:rPr>
              <a:t>van </a:t>
            </a:r>
            <a:r>
              <a:rPr lang="nl-NL" sz="2000" dirty="0" smtClean="0">
                <a:solidFill>
                  <a:schemeClr val="tx2"/>
                </a:solidFill>
              </a:rPr>
              <a:t>soorten)</a:t>
            </a:r>
            <a:endParaRPr lang="nl-NL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Archeologie en </a:t>
            </a:r>
            <a:r>
              <a:rPr lang="nl-NL" sz="2000" dirty="0" smtClean="0">
                <a:solidFill>
                  <a:schemeClr val="tx2"/>
                </a:solidFill>
              </a:rPr>
              <a:t>cultuurhistorie</a:t>
            </a:r>
            <a:endParaRPr lang="nl-NL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Scheepvaart (aanzanding en erosie)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Landbouw</a:t>
            </a:r>
            <a:endParaRPr lang="nl-NL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Bereikbaarheid</a:t>
            </a:r>
            <a:endParaRPr lang="nl-NL" sz="2000" dirty="0">
              <a:solidFill>
                <a:schemeClr val="tx2"/>
              </a:solidFill>
            </a:endParaRP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8369"/>
          <a:stretch/>
        </p:blipFill>
        <p:spPr>
          <a:xfrm>
            <a:off x="4855107" y="1934822"/>
            <a:ext cx="4181389" cy="408646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004048" y="118804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MILIEU-EFFECTEN</a:t>
            </a:r>
            <a:endParaRPr lang="nl-NL" sz="3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986300" y="1188041"/>
            <a:ext cx="651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WAT KOMT WAAR?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95536" y="2060848"/>
            <a:ext cx="8244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Vertrekpunt is de schets uit de preverkenning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Verschillende varianten </a:t>
            </a:r>
            <a:r>
              <a:rPr lang="nl-NL" sz="2000" dirty="0" smtClean="0">
                <a:solidFill>
                  <a:schemeClr val="tx2"/>
                </a:solidFill>
              </a:rPr>
              <a:t>onderzoeken: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Exacte </a:t>
            </a:r>
            <a:r>
              <a:rPr lang="nl-NL" sz="2000" dirty="0">
                <a:solidFill>
                  <a:schemeClr val="tx2"/>
                </a:solidFill>
              </a:rPr>
              <a:t>locatie ooibos of </a:t>
            </a:r>
            <a:r>
              <a:rPr lang="nl-NL" sz="2000" dirty="0" smtClean="0">
                <a:solidFill>
                  <a:schemeClr val="tx2"/>
                </a:solidFill>
              </a:rPr>
              <a:t>maaiveldverlaging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Mogelijkheden </a:t>
            </a:r>
            <a:r>
              <a:rPr lang="nl-NL" sz="2000" dirty="0">
                <a:solidFill>
                  <a:schemeClr val="tx2"/>
                </a:solidFill>
              </a:rPr>
              <a:t>voor extensieve recreatie of </a:t>
            </a:r>
            <a:r>
              <a:rPr lang="nl-NL" sz="2000" dirty="0" smtClean="0">
                <a:solidFill>
                  <a:schemeClr val="tx2"/>
                </a:solidFill>
              </a:rPr>
              <a:t>agrarische medegebruik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Etc.</a:t>
            </a:r>
          </a:p>
          <a:p>
            <a:pPr marL="800100" lvl="1" indent="-342900">
              <a:buFontTx/>
              <a:buChar char="-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Referentie: Situatie in 2030 wanneer het project niet wordt uitgevoerd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043719" y="1188041"/>
            <a:ext cx="328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PLANPROCES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95536" y="2060848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Notitie reikwijdte en detailniveau ter </a:t>
            </a:r>
            <a:r>
              <a:rPr lang="nl-NL" sz="2000" dirty="0" smtClean="0">
                <a:solidFill>
                  <a:schemeClr val="tx2"/>
                </a:solidFill>
              </a:rPr>
              <a:t>inzage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Zienswijzen schriftelijk indienen </a:t>
            </a:r>
            <a:r>
              <a:rPr lang="nl-NL" sz="2000" dirty="0">
                <a:solidFill>
                  <a:schemeClr val="tx2"/>
                </a:solidFill>
              </a:rPr>
              <a:t>tot en met 11 april </a:t>
            </a:r>
            <a:r>
              <a:rPr lang="nl-NL" sz="2000" dirty="0" smtClean="0">
                <a:solidFill>
                  <a:schemeClr val="tx2"/>
                </a:solidFill>
              </a:rPr>
              <a:t>2017 </a:t>
            </a: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Advies </a:t>
            </a:r>
            <a:r>
              <a:rPr lang="nl-NL" sz="2000" dirty="0">
                <a:solidFill>
                  <a:schemeClr val="tx2"/>
                </a:solidFill>
              </a:rPr>
              <a:t>Commissie </a:t>
            </a:r>
            <a:r>
              <a:rPr lang="nl-NL" sz="2000" dirty="0" smtClean="0">
                <a:solidFill>
                  <a:schemeClr val="tx2"/>
                </a:solidFill>
              </a:rPr>
              <a:t>m.e.r.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Vaststelling zomer 2017</a:t>
            </a:r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2" r="1677"/>
          <a:stretch/>
        </p:blipFill>
        <p:spPr>
          <a:xfrm>
            <a:off x="4900480" y="2017280"/>
            <a:ext cx="4139354" cy="40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20719"/>
          <a:stretch/>
        </p:blipFill>
        <p:spPr>
          <a:xfrm>
            <a:off x="4940913" y="1979909"/>
            <a:ext cx="4095583" cy="411338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427984" y="1188041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UW BETROKKENHEID</a:t>
            </a:r>
            <a:endParaRPr lang="nl-NL" sz="3200" dirty="0">
              <a:solidFill>
                <a:schemeClr val="tx2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39552" y="2060848"/>
            <a:ext cx="42484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2"/>
                </a:solidFill>
              </a:rPr>
              <a:t>Fase 1</a:t>
            </a:r>
          </a:p>
          <a:p>
            <a:r>
              <a:rPr lang="nl-NL" sz="2000" dirty="0" smtClean="0">
                <a:solidFill>
                  <a:schemeClr val="tx2"/>
                </a:solidFill>
              </a:rPr>
              <a:t>verkenning haalbaar plan tot medio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b="1" dirty="0" smtClean="0">
                <a:solidFill>
                  <a:schemeClr val="tx2"/>
                </a:solidFill>
              </a:rPr>
              <a:t>Fase 2</a:t>
            </a:r>
          </a:p>
          <a:p>
            <a:r>
              <a:rPr lang="nl-NL" sz="2000" dirty="0" smtClean="0">
                <a:solidFill>
                  <a:schemeClr val="tx2"/>
                </a:solidFill>
              </a:rPr>
              <a:t>planuitwerking t/m eind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b="1" dirty="0" smtClean="0">
                <a:solidFill>
                  <a:schemeClr val="tx2"/>
                </a:solidFill>
              </a:rPr>
              <a:t>Fase 3</a:t>
            </a:r>
          </a:p>
          <a:p>
            <a:r>
              <a:rPr lang="nl-NL" sz="2000" dirty="0" smtClean="0">
                <a:solidFill>
                  <a:schemeClr val="tx2"/>
                </a:solidFill>
              </a:rPr>
              <a:t>realisatie vanaf medio 2020 tot eind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11560" y="2060848"/>
            <a:ext cx="80288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tx2"/>
                </a:solidFill>
              </a:rPr>
              <a:t>Voortzetting op de informatiemarkt: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NRD</a:t>
            </a:r>
            <a:endParaRPr lang="nl-NL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Reactienota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Eigenaren en pachters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Planinhoud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Zienswijze indienen bij </a:t>
            </a:r>
            <a:r>
              <a:rPr lang="nl-NL" sz="2000" dirty="0" smtClean="0">
                <a:solidFill>
                  <a:schemeClr val="tx2"/>
                </a:solidFill>
                <a:hlinkClick r:id="rId8"/>
              </a:rPr>
              <a:t>post@gelderland.nl</a:t>
            </a:r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Zaaknummer: </a:t>
            </a:r>
            <a:r>
              <a:rPr lang="nl-NL" sz="2000" dirty="0" smtClean="0">
                <a:solidFill>
                  <a:schemeClr val="tx2"/>
                </a:solidFill>
              </a:rPr>
              <a:t>2017-001539</a:t>
            </a:r>
            <a:endParaRPr lang="nl-NL" sz="2000" dirty="0" smtClean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Onderwerp: </a:t>
            </a:r>
            <a:r>
              <a:rPr lang="nl-NL" sz="2000" dirty="0" smtClean="0">
                <a:solidFill>
                  <a:schemeClr val="tx2"/>
                </a:solidFill>
              </a:rPr>
              <a:t>zienswijze NRD UWDH </a:t>
            </a:r>
            <a:endParaRPr lang="nl-NL" sz="2000" dirty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</a:rPr>
              <a:t>Projectinformatie:</a:t>
            </a:r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 smtClean="0">
                <a:solidFill>
                  <a:schemeClr val="tx2"/>
                </a:solidFill>
                <a:hlinkClick r:id="rId9"/>
              </a:rPr>
              <a:t>www.wameldreumelheerewaarden.nl</a:t>
            </a:r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675567" y="1188041"/>
            <a:ext cx="443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INFORMATIEMARKT</a:t>
            </a:r>
            <a:endParaRPr lang="nl-NL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896508" y="1145247"/>
            <a:ext cx="427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INHOUD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9155"/>
          <a:stretch/>
        </p:blipFill>
        <p:spPr>
          <a:xfrm>
            <a:off x="4935984" y="2060848"/>
            <a:ext cx="4096574" cy="400777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95536" y="2132856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Welkom en terugblik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Toelichting NRD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Planning en vervolg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endParaRPr lang="nl-NL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592253" y="1188041"/>
            <a:ext cx="818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WAAROM EEN MER?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75556" y="2060848"/>
            <a:ext cx="82449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tx2"/>
                </a:solidFill>
              </a:rPr>
              <a:t>Activiteiten </a:t>
            </a:r>
            <a:r>
              <a:rPr lang="nl-NL" sz="2000" dirty="0">
                <a:solidFill>
                  <a:schemeClr val="tx2"/>
                </a:solidFill>
              </a:rPr>
              <a:t>die </a:t>
            </a:r>
            <a:r>
              <a:rPr lang="nl-NL" sz="2000" dirty="0" err="1" smtClean="0">
                <a:solidFill>
                  <a:schemeClr val="tx2"/>
                </a:solidFill>
              </a:rPr>
              <a:t>m.e.r</a:t>
            </a:r>
            <a:r>
              <a:rPr lang="nl-NL" sz="2000" dirty="0">
                <a:solidFill>
                  <a:schemeClr val="tx2"/>
                </a:solidFill>
              </a:rPr>
              <a:t>.-plichtig zijn</a:t>
            </a:r>
            <a:r>
              <a:rPr lang="nl-NL" sz="2000" dirty="0" smtClean="0">
                <a:solidFill>
                  <a:schemeClr val="tx2"/>
                </a:solidFill>
              </a:rPr>
              <a:t>: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wijziging grondgebruik van </a:t>
            </a:r>
            <a:r>
              <a:rPr lang="nl-NL" sz="2000" dirty="0">
                <a:solidFill>
                  <a:schemeClr val="tx2"/>
                </a:solidFill>
              </a:rPr>
              <a:t>125 hectare of </a:t>
            </a:r>
            <a:r>
              <a:rPr lang="nl-NL" sz="2000" dirty="0" smtClean="0">
                <a:solidFill>
                  <a:schemeClr val="tx2"/>
                </a:solidFill>
              </a:rPr>
              <a:t>meer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aanleg van bos op gronden </a:t>
            </a:r>
            <a:r>
              <a:rPr lang="nl-NL" sz="2000" dirty="0">
                <a:solidFill>
                  <a:schemeClr val="tx2"/>
                </a:solidFill>
              </a:rPr>
              <a:t>met een agrarische bestemming </a:t>
            </a:r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winning </a:t>
            </a:r>
            <a:r>
              <a:rPr lang="nl-NL" sz="2000" dirty="0">
                <a:solidFill>
                  <a:schemeClr val="tx2"/>
                </a:solidFill>
              </a:rPr>
              <a:t>van </a:t>
            </a:r>
            <a:r>
              <a:rPr lang="nl-NL" sz="2000" dirty="0" smtClean="0">
                <a:solidFill>
                  <a:schemeClr val="tx2"/>
                </a:solidFill>
              </a:rPr>
              <a:t>opper­vlakte­delf­stoffen van </a:t>
            </a:r>
            <a:r>
              <a:rPr lang="nl-NL" sz="2000" dirty="0">
                <a:solidFill>
                  <a:schemeClr val="tx2"/>
                </a:solidFill>
              </a:rPr>
              <a:t>25 ha of meer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effecten op bestaande natuur</a:t>
            </a: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004048" y="119675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GRAAG UW VISIE!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3528" y="2115386"/>
            <a:ext cx="83169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</a:rPr>
              <a:t>Start </a:t>
            </a:r>
            <a:r>
              <a:rPr lang="nl-NL" sz="2000" dirty="0" err="1" smtClean="0">
                <a:solidFill>
                  <a:schemeClr val="tx2"/>
                </a:solidFill>
              </a:rPr>
              <a:t>m.e.r</a:t>
            </a:r>
            <a:r>
              <a:rPr lang="nl-NL" sz="2000" dirty="0">
                <a:solidFill>
                  <a:schemeClr val="tx2"/>
                </a:solidFill>
              </a:rPr>
              <a:t>.-</a:t>
            </a:r>
            <a:r>
              <a:rPr lang="nl-NL" sz="2000" dirty="0" smtClean="0">
                <a:solidFill>
                  <a:schemeClr val="tx2"/>
                </a:solidFill>
              </a:rPr>
              <a:t>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r>
              <a:rPr lang="nl-NL" sz="2000" dirty="0">
                <a:solidFill>
                  <a:schemeClr val="tx2"/>
                </a:solidFill>
              </a:rPr>
              <a:t>Notitie Reikwijdte en </a:t>
            </a:r>
            <a:r>
              <a:rPr lang="nl-NL" sz="2000" dirty="0" smtClean="0">
                <a:solidFill>
                  <a:schemeClr val="tx2"/>
                </a:solidFill>
              </a:rPr>
              <a:t>Detailniveau beschrijft:</a:t>
            </a: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tx2"/>
                </a:solidFill>
              </a:rPr>
              <a:t>D</a:t>
            </a:r>
            <a:r>
              <a:rPr lang="nl-NL" sz="2000" b="1" dirty="0" smtClean="0">
                <a:solidFill>
                  <a:schemeClr val="tx2"/>
                </a:solidFill>
              </a:rPr>
              <a:t>oel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>
                <a:solidFill>
                  <a:schemeClr val="tx2"/>
                </a:solidFill>
              </a:rPr>
              <a:t>van het </a:t>
            </a:r>
            <a:r>
              <a:rPr lang="nl-NL" sz="2000" dirty="0" smtClean="0">
                <a:solidFill>
                  <a:schemeClr val="tx2"/>
                </a:solidFill>
              </a:rPr>
              <a:t>project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chemeClr val="tx2"/>
                </a:solidFill>
              </a:rPr>
              <a:t>Waarom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>
                <a:solidFill>
                  <a:schemeClr val="tx2"/>
                </a:solidFill>
              </a:rPr>
              <a:t>een </a:t>
            </a:r>
            <a:r>
              <a:rPr lang="nl-NL" sz="2000" b="1" dirty="0" err="1">
                <a:solidFill>
                  <a:schemeClr val="tx2"/>
                </a:solidFill>
              </a:rPr>
              <a:t>m.e.r</a:t>
            </a:r>
            <a:r>
              <a:rPr lang="nl-NL" sz="2000" b="1" dirty="0">
                <a:solidFill>
                  <a:schemeClr val="tx2"/>
                </a:solidFill>
              </a:rPr>
              <a:t>-procedure </a:t>
            </a:r>
            <a:r>
              <a:rPr lang="nl-NL" sz="2000" dirty="0">
                <a:solidFill>
                  <a:schemeClr val="tx2"/>
                </a:solidFill>
              </a:rPr>
              <a:t>wordt </a:t>
            </a:r>
            <a:r>
              <a:rPr lang="nl-NL" sz="2000" dirty="0" smtClean="0">
                <a:solidFill>
                  <a:schemeClr val="tx2"/>
                </a:solidFill>
              </a:rPr>
              <a:t>doorlopen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Welke </a:t>
            </a:r>
            <a:r>
              <a:rPr lang="nl-NL" sz="2000" b="1" dirty="0">
                <a:solidFill>
                  <a:schemeClr val="tx2"/>
                </a:solidFill>
              </a:rPr>
              <a:t>alternatieven</a:t>
            </a:r>
            <a:r>
              <a:rPr lang="nl-NL" sz="2000" dirty="0">
                <a:solidFill>
                  <a:schemeClr val="tx2"/>
                </a:solidFill>
              </a:rPr>
              <a:t> en </a:t>
            </a:r>
            <a:r>
              <a:rPr lang="nl-NL" sz="2000" b="1" dirty="0">
                <a:solidFill>
                  <a:schemeClr val="tx2"/>
                </a:solidFill>
              </a:rPr>
              <a:t>varianten</a:t>
            </a:r>
            <a:r>
              <a:rPr lang="nl-NL" sz="2000" dirty="0">
                <a:solidFill>
                  <a:schemeClr val="tx2"/>
                </a:solidFill>
              </a:rPr>
              <a:t> </a:t>
            </a:r>
            <a:r>
              <a:rPr lang="nl-NL" sz="2000" dirty="0" smtClean="0">
                <a:solidFill>
                  <a:schemeClr val="tx2"/>
                </a:solidFill>
              </a:rPr>
              <a:t>onderzocht worden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Op </a:t>
            </a:r>
            <a:r>
              <a:rPr lang="nl-NL" sz="2000" dirty="0">
                <a:solidFill>
                  <a:schemeClr val="tx2"/>
                </a:solidFill>
              </a:rPr>
              <a:t>welke </a:t>
            </a:r>
            <a:r>
              <a:rPr lang="nl-NL" sz="2000" b="1" dirty="0">
                <a:solidFill>
                  <a:schemeClr val="tx2"/>
                </a:solidFill>
              </a:rPr>
              <a:t>effecten</a:t>
            </a:r>
            <a:r>
              <a:rPr lang="nl-NL" sz="2000" dirty="0">
                <a:solidFill>
                  <a:schemeClr val="tx2"/>
                </a:solidFill>
              </a:rPr>
              <a:t> wordt getoetst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652120" y="118804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DOEL: NATUUR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95536" y="2060848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L</a:t>
            </a:r>
            <a:r>
              <a:rPr lang="nl-NL" sz="2000" dirty="0" smtClean="0">
                <a:solidFill>
                  <a:schemeClr val="tx2"/>
                </a:solidFill>
              </a:rPr>
              <a:t>eefgebied verbeteren van vissen en andere waterdieren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</a:rPr>
              <a:t>N</a:t>
            </a:r>
            <a:r>
              <a:rPr lang="nl-NL" sz="2000" dirty="0" smtClean="0">
                <a:solidFill>
                  <a:schemeClr val="tx2"/>
                </a:solidFill>
              </a:rPr>
              <a:t>atuurgebieden verbinden om het leefgebied </a:t>
            </a:r>
            <a:r>
              <a:rPr lang="nl-NL" sz="2000" dirty="0">
                <a:solidFill>
                  <a:schemeClr val="tx2"/>
                </a:solidFill>
              </a:rPr>
              <a:t>te </a:t>
            </a:r>
            <a:r>
              <a:rPr lang="nl-NL" sz="2000" dirty="0" err="1" smtClean="0">
                <a:solidFill>
                  <a:schemeClr val="tx2"/>
                </a:solidFill>
              </a:rPr>
              <a:t>ver-beteren</a:t>
            </a:r>
            <a:r>
              <a:rPr lang="nl-NL" sz="2000" dirty="0" smtClean="0">
                <a:solidFill>
                  <a:schemeClr val="tx2"/>
                </a:solidFill>
              </a:rPr>
              <a:t> van zoogdieren, amfibieën, vogels en planten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Waterstandsdaling is hier geen doel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Zoeken naar mogelijkheden voor ruimtelijke kwaliteit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r="8276"/>
          <a:stretch/>
        </p:blipFill>
        <p:spPr>
          <a:xfrm>
            <a:off x="4904914" y="2060848"/>
            <a:ext cx="4092618" cy="38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9912" y="2115386"/>
            <a:ext cx="4234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000" dirty="0" smtClean="0">
                <a:solidFill>
                  <a:schemeClr val="tx2"/>
                </a:solidFill>
              </a:rPr>
              <a:t>Beleidsprogramma’s:</a:t>
            </a:r>
            <a:endParaRPr lang="nl-NL" sz="2000" dirty="0">
              <a:solidFill>
                <a:schemeClr val="tx2"/>
              </a:solidFill>
            </a:endParaRPr>
          </a:p>
          <a:p>
            <a:pPr lvl="1"/>
            <a:endParaRPr lang="nl-NL" sz="20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Kaderrichtlijn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Natura </a:t>
            </a:r>
            <a:r>
              <a:rPr lang="nl-NL" sz="2000" dirty="0">
                <a:solidFill>
                  <a:schemeClr val="tx2"/>
                </a:solidFill>
              </a:rPr>
              <a:t>2000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Nadere Uitwerking Rivieren Gebied</a:t>
            </a:r>
            <a:endParaRPr lang="nl-NL" sz="20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</a:rPr>
              <a:t>Gelders </a:t>
            </a:r>
            <a:r>
              <a:rPr lang="nl-NL" sz="2000" dirty="0" err="1" smtClean="0">
                <a:solidFill>
                  <a:schemeClr val="tx2"/>
                </a:solidFill>
              </a:rPr>
              <a:t>Naruurnetwerk</a:t>
            </a:r>
            <a:endParaRPr lang="nl-NL" sz="20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236296" y="1188041"/>
            <a:ext cx="427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BELEID</a:t>
            </a:r>
            <a:endParaRPr lang="nl-NL" sz="2400" dirty="0">
              <a:solidFill>
                <a:schemeClr val="tx2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18777"/>
          <a:stretch/>
        </p:blipFill>
        <p:spPr>
          <a:xfrm>
            <a:off x="4860033" y="1949465"/>
            <a:ext cx="4176464" cy="40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715570" y="1188041"/>
            <a:ext cx="639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tx2"/>
                </a:solidFill>
              </a:rPr>
              <a:t>MEESTROMENDE </a:t>
            </a:r>
            <a:r>
              <a:rPr lang="nl-NL" sz="3200" dirty="0" smtClean="0">
                <a:solidFill>
                  <a:schemeClr val="tx2"/>
                </a:solidFill>
              </a:rPr>
              <a:t>NEVENGEUL</a:t>
            </a:r>
            <a:endParaRPr lang="nl-NL" sz="3200" dirty="0" smtClean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7"/>
          <a:stretch/>
        </p:blipFill>
        <p:spPr>
          <a:xfrm>
            <a:off x="7396" y="1849460"/>
            <a:ext cx="9129207" cy="49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707904" y="1158695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tx2"/>
                </a:solidFill>
              </a:rPr>
              <a:t>STRANGEN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/>
          <a:stretch/>
        </p:blipFill>
        <p:spPr>
          <a:xfrm>
            <a:off x="0" y="1833916"/>
            <a:ext cx="9165704" cy="50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67744" cy="1255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38614"/>
            <a:ext cx="1234076" cy="565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38007"/>
            <a:ext cx="1806835" cy="1129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38614"/>
            <a:ext cx="792088" cy="52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851920" y="1170585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2"/>
                </a:solidFill>
              </a:rPr>
              <a:t>NATUURLIJK GRASLAND</a:t>
            </a:r>
            <a:endParaRPr lang="nl-NL" sz="32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294"/>
            <a:ext cx="9144000" cy="461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428"/>
            <a:ext cx="9144000" cy="710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8" y="1778428"/>
            <a:ext cx="9144000" cy="50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ijkswaterstaat">
      <a:dk1>
        <a:srgbClr val="007BC7"/>
      </a:dk1>
      <a:lt1>
        <a:sysClr val="window" lastClr="FFFFFF"/>
      </a:lt1>
      <a:dk2>
        <a:srgbClr val="000000"/>
      </a:dk2>
      <a:lt2>
        <a:srgbClr val="F9E11E"/>
      </a:lt2>
      <a:accent1>
        <a:srgbClr val="F9E11E"/>
      </a:accent1>
      <a:accent2>
        <a:srgbClr val="007BC7"/>
      </a:accent2>
      <a:accent3>
        <a:srgbClr val="D52B1E"/>
      </a:accent3>
      <a:accent4>
        <a:srgbClr val="8FCAE7"/>
      </a:accent4>
      <a:accent5>
        <a:srgbClr val="39870C"/>
      </a:accent5>
      <a:accent6>
        <a:srgbClr val="FFB612"/>
      </a:accent6>
      <a:hlink>
        <a:srgbClr val="007BC7"/>
      </a:hlink>
      <a:folHlink>
        <a:srgbClr val="A90061"/>
      </a:folHlink>
    </a:clrScheme>
    <a:fontScheme name="Rijkswatersta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ijkshuisstijl Geel">
      <a:srgbClr val="F9E11E"/>
    </a:custClr>
    <a:custClr name="Rijkshuisstijl Donkergeel">
      <a:srgbClr val="FFB612"/>
    </a:custClr>
    <a:custClr name="Rijkshuisstijl Oranje">
      <a:srgbClr val="E17000"/>
    </a:custClr>
    <a:custClr name="Rijkshuisstijl Rood">
      <a:srgbClr val="D52B1E"/>
    </a:custClr>
    <a:custClr name="Rijkshuisstijl Robijnrood">
      <a:srgbClr val="CA005D"/>
    </a:custClr>
    <a:custClr name="Rijkshuisstijl Roze">
      <a:srgbClr val="F092CD"/>
    </a:custClr>
    <a:custClr name="Rijkshuisstijl Violet">
      <a:srgbClr val="A90061"/>
    </a:custClr>
    <a:custClr name="Rijkshuisstijl Paars">
      <a:srgbClr val="42145F"/>
    </a:custClr>
    <a:custClr name="Rijkshuisstijl Lichtblauw">
      <a:srgbClr val="8FCAE7"/>
    </a:custClr>
    <a:custClr name="Rijkshuisstijl Hemelblauw">
      <a:srgbClr val="007BC7"/>
    </a:custClr>
    <a:custClr name="Rijkshuisstijl Mintgroen">
      <a:srgbClr val="76D2B6"/>
    </a:custClr>
    <a:custClr name="Rijkshuisstijl Groen">
      <a:srgbClr val="39870C"/>
    </a:custClr>
    <a:custClr name="Rijkshuisstijl Mosgroen">
      <a:srgbClr val="777C00"/>
    </a:custClr>
    <a:custClr name="Rijkshuisstijl Donkergroen">
      <a:srgbClr val="275937"/>
    </a:custClr>
    <a:custClr name="Rijkshuisstijl Donkerbruin">
      <a:srgbClr val="673327"/>
    </a:custClr>
    <a:custClr name="Rijkshuisstijl Bruin">
      <a:srgbClr val="94710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469</TotalTime>
  <Words>278</Words>
  <Application>Microsoft Office PowerPoint</Application>
  <PresentationFormat>Diavoorstelling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Rijkswaterstaat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Oosten, Jessica (ON)</dc:creator>
  <cp:lastModifiedBy>Stafleu, Helene</cp:lastModifiedBy>
  <cp:revision>43</cp:revision>
  <dcterms:created xsi:type="dcterms:W3CDTF">2016-11-16T13:37:08Z</dcterms:created>
  <dcterms:modified xsi:type="dcterms:W3CDTF">2017-03-23T11:28:52Z</dcterms:modified>
</cp:coreProperties>
</file>